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3"/>
  </p:notesMasterIdLst>
  <p:sldIdLst>
    <p:sldId id="4039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70AD47"/>
    <a:srgbClr val="FFCC66"/>
    <a:srgbClr val="0000FF"/>
    <a:srgbClr val="FF7C80"/>
    <a:srgbClr val="FDCBFB"/>
    <a:srgbClr val="8BFFBF"/>
    <a:srgbClr val="9C65FF"/>
    <a:srgbClr val="CBA9E5"/>
    <a:srgbClr val="C1EFFF"/>
    <a:srgbClr val="F5BEB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สไตล์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สไตล์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940675A-B579-460E-94D1-54222C63F5DA}" styleName="ไม่มีสไตล์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สไตล์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606" y="5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C6A73-0606-429A-9D9E-31063852C61E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95BCC0-B39A-4900-A2C1-ED2639A4ECD0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988679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F9B6D16-9418-4D9A-B5B0-F2BD3E17EA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050F9FD-8D03-497B-83FA-DAB25B5350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A4DA6F-E21B-431F-947C-023F01439E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4CB658-29F3-49BF-AC87-EDE356506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48B57D-EE82-42B6-A360-C5DFDDEE3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363030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8D6AA00-1AF7-4663-8D8B-A36388296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A50D4DAA-4E7E-4C8B-8DDB-CF9D7960A5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343DECD-FC09-4272-A909-B9BE30D03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E8FDED-D5B0-4EE9-B603-D01646004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4B81C1-2091-4308-B040-C5A9013F8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426895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96F1A1A5-5A59-4413-B0CB-93233F6B390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7778222A-FF48-4C79-A1E2-ED874CAC6D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B8C3A4B-1A52-4BC9-BBFB-2A70DF7E06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2431A7-9D48-46B7-92E4-25645A7D1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276D27C-14EC-4025-8A08-9DAE294EC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657339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elay 6"/>
          <p:cNvSpPr/>
          <p:nvPr userDrawn="1"/>
        </p:nvSpPr>
        <p:spPr>
          <a:xfrm rot="5400000">
            <a:off x="10634323" y="-55416"/>
            <a:ext cx="1097281" cy="1208116"/>
          </a:xfrm>
          <a:prstGeom prst="flowChartDelay">
            <a:avLst/>
          </a:prstGeom>
          <a:solidFill>
            <a:srgbClr val="8CC0E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8" name="สี่เหลี่ยมผืนผ้า 8"/>
          <p:cNvSpPr/>
          <p:nvPr userDrawn="1"/>
        </p:nvSpPr>
        <p:spPr>
          <a:xfrm>
            <a:off x="1266101" y="6260111"/>
            <a:ext cx="33441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h-TH" sz="2400" b="1" dirty="0">
                <a:solidFill>
                  <a:schemeClr val="bg1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กรมอนามัยส่งเสริมให้คนไทยสุขภาพดี</a:t>
            </a:r>
            <a:endParaRPr lang="en-US" sz="2400" b="1" dirty="0">
              <a:solidFill>
                <a:schemeClr val="bg1"/>
              </a:solidFill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10899565" y="6137064"/>
            <a:ext cx="714586" cy="714586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0" y="6282621"/>
            <a:ext cx="10848764" cy="461665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Rectangle 10"/>
          <p:cNvSpPr/>
          <p:nvPr userDrawn="1"/>
        </p:nvSpPr>
        <p:spPr>
          <a:xfrm>
            <a:off x="11614150" y="6290366"/>
            <a:ext cx="585111" cy="431410"/>
          </a:xfrm>
          <a:prstGeom prst="rect">
            <a:avLst/>
          </a:prstGeom>
          <a:solidFill>
            <a:srgbClr val="049B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5735" y="6418243"/>
            <a:ext cx="3507360" cy="25075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6287" y="6358289"/>
            <a:ext cx="1536215" cy="344443"/>
          </a:xfrm>
          <a:prstGeom prst="rect">
            <a:avLst/>
          </a:prstGeom>
        </p:spPr>
      </p:pic>
      <p:pic>
        <p:nvPicPr>
          <p:cNvPr id="14" name="Picture 13" descr="Logo&#10;&#10;Description automatically generated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1011" y="-16892"/>
            <a:ext cx="731475" cy="103466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225402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594F73D-AFB1-4294-88E2-F910CA2C7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0F8CE25-72E8-4C37-8054-9F3E77B005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AFC7BE1-1C91-4F93-A6C9-F81089EC5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10C631F-1279-4B5A-B51A-E9B5C0C61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4A292B-3CB3-4DF3-A471-2942DAC2A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3765882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214B52-08E7-4D13-BCEA-1A0332651A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86342296-728E-43BF-A7FE-38E4884CCC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ECD16B5-4F35-478F-B3D9-433CB83A8E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2C6ED3-B8EA-4802-B6AE-AC505F8AB9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E4C022E-AE27-4952-A1B7-477A7242FC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866661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D1D9905-8A29-45C2-B282-6D57C02C0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EB6C63-1E03-4975-80FD-A2373E7C61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B010AF-B649-412A-A11E-10160A7660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4B80E541-893B-432C-B828-43C27E399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F333278-D2FA-466E-9D88-B613B3849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EE1AB27-0365-4A2D-8F52-5397BCD53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38669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E99F27D-70E2-4FC4-B356-5AD8E4536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238B23B-14A9-4C9B-92C3-694F7D68D0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DDE97B52-C405-424D-9A0D-515479449B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A6F8EFD8-9551-4F4F-9B6B-B2D320812D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DA058CE0-6B4F-4881-93B6-1D4AA57B8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8312365E-DC9D-4724-AFA9-063212DEB4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B8C2DB0A-0551-47EE-83BF-4EADD098D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6599371C-7DAC-44FF-AD2C-42CB0B26B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620190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F38A92E-78AA-479D-9BA6-4AACC9CE8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288A4A25-76EC-45A7-9678-308D2E4B1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1CE5C22F-D897-4E2B-A73D-F46F63E12B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2921C3D7-C4F6-48DC-900A-7BDD4A342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578297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D2A216B-F2A8-4C05-A49C-9FC2529BC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4E45D08-3C39-4068-A463-048326E032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F0C03E2-2CAE-4E3F-982D-77CC48700A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7707806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BF33167-CECC-41FA-8AE3-7F9EBA8DB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8C0933F8-3793-46B9-BD11-EE47141784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E3E9841-F7A5-4E88-9C56-B6D4DFE54E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17E3444-1613-4BF7-BB86-7C6AFB04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79A40D-921B-41D4-8633-55A192650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F56324C-5044-496A-A635-700441DB0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11966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81FBAC7-1842-4F4F-B73E-389CD5844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37D60EFA-2036-4FBE-9524-4EF3366362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29FFB91F-DC4F-44DC-AEA5-D434047C2B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F36B9C7E-AC2C-4212-B0FC-8857BA4BB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5119026-335F-4BC0-B2DA-1BF72AA3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F4A06EED-F174-4A00-8A5B-4A73C14AA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2627632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C706CA0F-9193-44E9-BA23-8E642C1E1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1F0B9C4-188C-4B04-A585-A49EF38AE1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13F1019-1169-497A-A25B-D60868E6A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FF3D3-C82E-4581-97B2-7552AEEAFE59}" type="datetimeFigureOut">
              <a:rPr lang="th-TH" smtClean="0"/>
              <a:pPr/>
              <a:t>10/04/65</a:t>
            </a:fld>
            <a:endParaRPr lang="th-TH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41A9751-C096-4A4C-8E70-7534E4BD1E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258125F-E7E5-44F8-86C4-7E0005373F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F3846-68D8-4C46-9F91-CE837B20A121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="" xmlns:p14="http://schemas.microsoft.com/office/powerpoint/2010/main" val="1180160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สี่เหลี่ยมผืนผ้า 4">
            <a:extLst>
              <a:ext uri="{FF2B5EF4-FFF2-40B4-BE49-F238E27FC236}">
                <a16:creationId xmlns="" xmlns:a16="http://schemas.microsoft.com/office/drawing/2014/main" id="{CF920339-74D2-4F18-8692-C3D32D0BA3B1}"/>
              </a:ext>
            </a:extLst>
          </p:cNvPr>
          <p:cNvSpPr/>
          <p:nvPr/>
        </p:nvSpPr>
        <p:spPr>
          <a:xfrm>
            <a:off x="1" y="0"/>
            <a:ext cx="10367158" cy="66675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h-TH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การคัดเลือกพื้นที่เป้าหมาย ปี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H SarabunPSK" panose="020B0500040200020003" pitchFamily="34" charset="-34"/>
                <a:ea typeface="Tahoma" panose="020B0604030504040204" pitchFamily="34" charset="0"/>
                <a:cs typeface="TH SarabunPSK" panose="020B0500040200020003" pitchFamily="34" charset="-34"/>
              </a:rPr>
              <a:t>2565</a:t>
            </a:r>
          </a:p>
        </p:txBody>
      </p:sp>
      <p:graphicFrame>
        <p:nvGraphicFramePr>
          <p:cNvPr id="7" name="ตาราง 3">
            <a:extLst>
              <a:ext uri="{FF2B5EF4-FFF2-40B4-BE49-F238E27FC236}">
                <a16:creationId xmlns="" xmlns:a16="http://schemas.microsoft.com/office/drawing/2014/main" id="{68F13AC5-B362-4D82-99CD-5436FA0A13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9025378"/>
              </p:ext>
            </p:extLst>
          </p:nvPr>
        </p:nvGraphicFramePr>
        <p:xfrm>
          <a:off x="110837" y="733292"/>
          <a:ext cx="10256322" cy="5059680"/>
        </p:xfrm>
        <a:graphic>
          <a:graphicData uri="http://schemas.openxmlformats.org/drawingml/2006/table">
            <a:tbl>
              <a:tblPr firstRow="1" firstCol="1" bandRow="1">
                <a:tableStyleId>{46F890A9-2807-4EBB-B81D-B2AA78EC7F39}</a:tableStyleId>
              </a:tblPr>
              <a:tblGrid>
                <a:gridCol w="3418774">
                  <a:extLst>
                    <a:ext uri="{9D8B030D-6E8A-4147-A177-3AD203B41FA5}">
                      <a16:colId xmlns="" xmlns:a16="http://schemas.microsoft.com/office/drawing/2014/main" val="1886682914"/>
                    </a:ext>
                  </a:extLst>
                </a:gridCol>
                <a:gridCol w="3418774">
                  <a:extLst>
                    <a:ext uri="{9D8B030D-6E8A-4147-A177-3AD203B41FA5}">
                      <a16:colId xmlns="" xmlns:a16="http://schemas.microsoft.com/office/drawing/2014/main" val="3630915618"/>
                    </a:ext>
                  </a:extLst>
                </a:gridCol>
                <a:gridCol w="3418774">
                  <a:extLst>
                    <a:ext uri="{9D8B030D-6E8A-4147-A177-3AD203B41FA5}">
                      <a16:colId xmlns="" xmlns:a16="http://schemas.microsoft.com/office/drawing/2014/main" val="4077866866"/>
                    </a:ext>
                  </a:extLst>
                </a:gridCol>
              </a:tblGrid>
              <a:tr h="463496">
                <a:tc gridSpan="3">
                  <a:txBody>
                    <a:bodyPr/>
                    <a:lstStyle/>
                    <a:p>
                      <a:pPr algn="ctr"/>
                      <a:r>
                        <a:rPr lang="th-TH" sz="36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จังหวัดเชียงราย</a:t>
                      </a:r>
                      <a:endParaRPr lang="en-US" sz="36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ctr"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417724"/>
                  </a:ext>
                </a:extLst>
              </a:tr>
              <a:tr h="705009"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อาหารริมบาทวิถี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 </a:t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1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ตลาดนัด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ร้านอาหาร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/>
                      </a:r>
                      <a:b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</a:b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(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เป้าหมายจังหวัดละ </a:t>
                      </a:r>
                      <a:r>
                        <a:rPr lang="en-US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5 </a:t>
                      </a:r>
                      <a:r>
                        <a:rPr lang="th-TH" sz="2800" b="1" dirty="0">
                          <a:effectLst/>
                          <a:latin typeface="TH SarabunPSK" panose="020B0500040200020003" pitchFamily="34" charset="-34"/>
                          <a:cs typeface="TH SarabunPSK" panose="020B0500040200020003" pitchFamily="34" charset="-34"/>
                        </a:rPr>
                        <a:t>แห่ง)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>
                    <a:solidFill>
                      <a:srgbClr val="70AD4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12529191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ถนนคนเดิน อ.เมืองเชียงราย จ.เชียงราย (ทต.นครเชียงราย)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พุธ อ.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เทิง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ร้านท่าน้ำภูแล</a:t>
                      </a:r>
                    </a:p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ทน.เชียงราย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="" xmlns:a16="http://schemas.microsoft.com/office/drawing/2014/main" val="3483280276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ถนนคนเดิน (กาดฮิมของ</a:t>
                      </a:r>
                      <a:r>
                        <a:rPr lang="th-TH" sz="2400" b="0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)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0" kern="120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(อ.เชียงแสน)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ตลาดนัดวัน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อาทิตย์ อ.เชียงแสน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ร้านดิไอวี่</a:t>
                      </a:r>
                    </a:p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ทน. เชียงราย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="" xmlns:a16="http://schemas.microsoft.com/office/drawing/2014/main" val="2662037750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ตลาดนัดโก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ชาด อ.เมือง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The Space MRC at </a:t>
                      </a:r>
                      <a:r>
                        <a:rPr lang="en-US" sz="2400" b="0" kern="1200" dirty="0" err="1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Chianrai</a:t>
                      </a:r>
                      <a:endParaRPr lang="th-TH" sz="2400" b="0" kern="1200" dirty="0">
                        <a:solidFill>
                          <a:schemeClr val="dk1"/>
                        </a:solidFill>
                        <a:effectLst/>
                        <a:latin typeface="TH SarabunPSK" panose="020B0500040200020003" pitchFamily="34" charset="-34"/>
                        <a:ea typeface="+mn-ea"/>
                        <a:cs typeface="TH SarabunPSK" panose="020B0500040200020003" pitchFamily="34" charset="-34"/>
                      </a:endParaRPr>
                    </a:p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ทน.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="" xmlns:a16="http://schemas.microsoft.com/office/drawing/2014/main" val="124740421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ตลาดนัดเทศบาลตำบล</a:t>
                      </a:r>
                      <a:r>
                        <a:rPr lang="th-TH" sz="2400" b="0" i="0" u="none" strike="noStrike" dirty="0" err="1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จันจ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ว้า อ.แม่จัน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ร้านลีลาวดี	</a:t>
                      </a:r>
                    </a:p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ทน.เชียงราย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="" xmlns:a16="http://schemas.microsoft.com/office/drawing/2014/main" val="258183305"/>
                  </a:ext>
                </a:extLst>
              </a:tr>
              <a:tr h="422270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th-TH" sz="2400" b="0" i="0" u="none" strike="noStrike" dirty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ตลาดนัดคลองถมบ้านกิ่ว</a:t>
                      </a:r>
                      <a:r>
                        <a:rPr lang="th-TH" sz="2400" b="0" i="0" u="none" strike="noStrike" dirty="0" err="1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พร้าว</a:t>
                      </a:r>
                      <a:r>
                        <a:rPr lang="th-TH" sz="2400" b="0" i="0" u="none" strike="noStrike" dirty="0" smtClean="0">
                          <a:solidFill>
                            <a:srgbClr val="0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 อ.แม่จัน</a:t>
                      </a:r>
                      <a:endParaRPr lang="th-TH" sz="2400" b="0" i="0" u="none" strike="noStrike" dirty="0">
                        <a:solidFill>
                          <a:srgbClr val="0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ร้านผัดไทบ้านสวน</a:t>
                      </a:r>
                    </a:p>
                    <a:p>
                      <a:pPr algn="ctr"/>
                      <a:r>
                        <a:rPr lang="th-TH" sz="2400" b="0" kern="1200" dirty="0">
                          <a:solidFill>
                            <a:schemeClr val="dk1"/>
                          </a:solidFill>
                          <a:effectLst/>
                          <a:latin typeface="TH SarabunPSK" panose="020B0500040200020003" pitchFamily="34" charset="-34"/>
                          <a:ea typeface="+mn-ea"/>
                          <a:cs typeface="TH SarabunPSK" panose="020B0500040200020003" pitchFamily="34" charset="-34"/>
                        </a:rPr>
                        <a:t>ทน.เชียงราย อ.เมือง 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H SarabunPSK" panose="020B0500040200020003" pitchFamily="34" charset="-34"/>
                        <a:ea typeface="Cordia New" panose="020B0304020202020204" pitchFamily="34" charset="-34"/>
                        <a:cs typeface="TH SarabunPSK" panose="020B0500040200020003" pitchFamily="34" charset="-34"/>
                      </a:endParaRPr>
                    </a:p>
                  </a:txBody>
                  <a:tcPr marL="43767" marR="43767" marT="0" marB="0" anchor="b"/>
                </a:tc>
                <a:extLst>
                  <a:ext uri="{0D108BD9-81ED-4DB2-BD59-A6C34878D82A}">
                    <a16:rowId xmlns="" xmlns:a16="http://schemas.microsoft.com/office/drawing/2014/main" val="3155903262"/>
                  </a:ext>
                </a:extLst>
              </a:tr>
            </a:tbl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0608471" y="1330037"/>
            <a:ext cx="1240971" cy="4293561"/>
            <a:chOff x="10608471" y="1330037"/>
            <a:chExt cx="1240971" cy="4293561"/>
          </a:xfrm>
        </p:grpSpPr>
        <p:pic>
          <p:nvPicPr>
            <p:cNvPr id="12" name="รูปภาพ 8">
              <a:extLst>
                <a:ext uri="{FF2B5EF4-FFF2-40B4-BE49-F238E27FC236}">
                  <a16:creationId xmlns="" xmlns:a16="http://schemas.microsoft.com/office/drawing/2014/main" id="{33B498AB-255D-4213-B063-DB1B37625E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0669062" y="1330037"/>
              <a:ext cx="1180380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3" name="รูปภาพ 10">
              <a:extLst>
                <a:ext uri="{FF2B5EF4-FFF2-40B4-BE49-F238E27FC236}">
                  <a16:creationId xmlns="" xmlns:a16="http://schemas.microsoft.com/office/drawing/2014/main" id="{657E2850-F1A5-4270-BCE3-FF42906FCF0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37842" y="4441371"/>
              <a:ext cx="1182227" cy="1182227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270" t="3040" r="4193" b="4979"/>
            <a:stretch/>
          </p:blipFill>
          <p:spPr>
            <a:xfrm>
              <a:off x="10608471" y="2836485"/>
              <a:ext cx="1240971" cy="1233540"/>
            </a:xfrm>
            <a:prstGeom prst="ellipse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46BA6ED4-F261-47F0-BFD1-BD25B23FED08}"/>
              </a:ext>
            </a:extLst>
          </p:cNvPr>
          <p:cNvSpPr txBox="1"/>
          <p:nvPr/>
        </p:nvSpPr>
        <p:spPr>
          <a:xfrm>
            <a:off x="3275952" y="5917090"/>
            <a:ext cx="57775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th-TH"/>
            </a:defPPr>
            <a:lvl1pPr marL="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latin typeface="TH SarabunPSK" panose="020B0500040200020003" pitchFamily="34" charset="-34"/>
                <a:cs typeface="TH SarabunPSK" panose="020B0500040200020003" pitchFamily="34" charset="-34"/>
              </a:rPr>
              <a:t>https://drive.google.com/drive/folders/1ivS5w4G5_BqwdNtJLMk8A7gH84OHJ0Vw</a:t>
            </a:r>
            <a:endParaRPr lang="th-TH" sz="1800" dirty="0">
              <a:latin typeface="TH SarabunPSK" panose="020B0500040200020003" pitchFamily="34" charset="-34"/>
              <a:cs typeface="TH SarabunPSK" panose="020B0500040200020003" pitchFamily="34" charset="-34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017877" y="5849007"/>
            <a:ext cx="19607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ข้อมูล ณ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8</a:t>
            </a:r>
            <a:r>
              <a:rPr lang="th-TH" sz="2000" dirty="0" smtClean="0">
                <a:latin typeface="TH SarabunPSK" pitchFamily="34" charset="-34"/>
                <a:cs typeface="TH SarabunPSK" pitchFamily="34" charset="-34"/>
              </a:rPr>
              <a:t> เมษายน </a:t>
            </a:r>
            <a:r>
              <a:rPr lang="en-US" sz="2000" dirty="0" smtClean="0">
                <a:latin typeface="TH SarabunPSK" pitchFamily="34" charset="-34"/>
                <a:cs typeface="TH SarabunPSK" pitchFamily="34" charset="-34"/>
              </a:rPr>
              <a:t>2565</a:t>
            </a:r>
            <a:endParaRPr lang="th-TH" sz="2000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82970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2276</TotalTime>
  <Words>122</Words>
  <Application>Microsoft Office PowerPoint</Application>
  <PresentationFormat>กำหนดเอง</PresentationFormat>
  <Paragraphs>25</Paragraphs>
  <Slides>1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</vt:i4>
      </vt:variant>
    </vt:vector>
  </HeadingPairs>
  <TitlesOfParts>
    <vt:vector size="2" baseType="lpstr">
      <vt:lpstr>Office Theme</vt:lpstr>
      <vt:lpstr>ภาพนิ่ง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การเตรียมความพร้อมในการเปิดเมือง “เปิดเมืองปลอดภัย มั่นใจด้วย Thai Stop Covid”</dc:title>
  <dc:creator>Dell</dc:creator>
  <cp:lastModifiedBy>thepphawan</cp:lastModifiedBy>
  <cp:revision>207</cp:revision>
  <dcterms:created xsi:type="dcterms:W3CDTF">2021-08-28T09:05:21Z</dcterms:created>
  <dcterms:modified xsi:type="dcterms:W3CDTF">2022-04-10T04:43:34Z</dcterms:modified>
</cp:coreProperties>
</file>