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272" r:id="rId4"/>
    <p:sldId id="292" r:id="rId5"/>
    <p:sldId id="291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FF"/>
    <a:srgbClr val="66CCFF"/>
    <a:srgbClr val="00FF00"/>
    <a:srgbClr val="CCFF33"/>
    <a:srgbClr val="00CC00"/>
    <a:srgbClr val="FF99FF"/>
    <a:srgbClr val="FF99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1E1E-F32D-4BBC-9D6B-C0B58D9A8EDF}" type="datetimeFigureOut">
              <a:rPr lang="th-TH" smtClean="0"/>
              <a:t>02/04/64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C1BEB-B9F3-4202-9F09-58B5CD52FC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350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FE4F2-8ED3-4745-9827-7736B377F071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123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F3AF7-38BD-BB47-B6E5-169ED9D9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21FEC-B0EC-3449-94A2-DE7D91424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6C15E-FE75-B240-9810-C6B4A342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7D970-AB83-EA46-90E4-59FF2FD6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FC30-86FB-6D48-8506-77A16343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9E55-83BF-B242-B23F-82560931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8B524-0B99-FE41-BEEF-4B787F94A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0809-7FB4-9148-8F3A-1E66FBD7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6F5E9-745B-C64F-AC49-CDD530A7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F46AA-4E52-704C-8395-B9AC0101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4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F8995-C472-F04D-86FC-252AE535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76CB6-B2D8-2942-B4BA-F8A3683E4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B776E-D62C-DA4B-AE42-E3BABB02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C9D2-E6BB-4D4F-AD0B-5A02E00F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493D0-5C64-3B43-9D1F-88E5ED9B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4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86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3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98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6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8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37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34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D1CB-B974-2D48-AA52-AA0E5204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66EB8-C2EE-B245-947B-E09BC760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3DA1-F532-7445-8715-6F32C706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386E-57BC-B847-BC4D-57E64F38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F0430-4912-4F46-A590-6A8E19C8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16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59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09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D74D-1156-714D-94FC-2848AC5E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64A2C-BBF4-0F4C-917E-8C6E5F736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4D92E-4B33-D149-9B35-06858BEF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6430D-E7AF-7645-8ED5-9DD8A3BE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DB903-1D80-7D42-B179-2DF3E7A7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8C7B-CFBB-9140-B1DD-9A30F80E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DE12-3A64-F548-9E7F-2EF4D1E1D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1CD5D-736C-C741-84CA-CBEE822C7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B6AB-0175-7A45-B757-5026617F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75255-C31E-484B-9E19-93A04985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B1D76-6C63-D742-B1C6-59A467D0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39D9-0A99-4749-943C-01C26D1F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4795B-7E10-AB4B-9438-EFA80CC4F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E9D30-6C34-DF49-9F59-A8C36456F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DAA3D6-16E9-6141-AB6B-F5A5B83E8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7D66A-F7D5-CE44-A310-EC35AB058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CF7BB-3781-E748-A0C1-730E74BD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50820-DA39-ED4F-8428-A78D2929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92E42-8363-9B4E-BE14-A519345D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0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F9DD-A9BB-3548-88E7-527A6FBEF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8B919-B582-3F4C-8E7F-9D4EBA25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4D768-5ED5-7B40-B87E-3E5BDD77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F7366-898A-1D47-B573-260C1ED0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9326C-5DAA-8D48-8EFD-555897C4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D38A8-D08C-4E43-94C3-12F0B7A8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60397-5EFA-7644-BE86-EA1E6E5C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8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64B-A8E2-FC4F-91C3-9D9DC441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83F7-1984-0646-8232-7602A0085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9E36A-19E2-2245-A91F-1824F605C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7D2B6-F9D3-3C42-AD5A-FB76792C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B7603-CCBC-8F4A-B58E-9AAC9A48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4160B-BBFB-224B-A9D6-C21E9E1B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650D-B482-F545-8283-1F728DE8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95CB99-C00C-FB4E-B6DD-0A84BFE7B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B0033-66D2-C34B-857A-46396C9D3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7936A-7B5E-B84D-B332-24EDDD2C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4B21B-C124-E14D-98F1-DD702271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6B64-B9B5-FA4D-BD21-19F08C74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3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8EDA3-4DA6-BB4B-AD71-98C0AA0B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44F2C-910A-794B-8013-518F1234F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62D69-4F5C-964F-AD57-2C91484F8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DAA8-B523-5D47-B56D-A27C336779D9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693F8-B7DB-6346-BE4A-1AC3BF3F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DA33A-A997-6746-B69A-67BA7AA3E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2EBA-F1A9-5946-BE98-ED4E9C885BBD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3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E500-AE05-40FD-85CB-35B1C553A86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02/04/64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01BA5-BB10-4BBA-A153-A0F94A24F00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12">
            <a:extLst>
              <a:ext uri="{FF2B5EF4-FFF2-40B4-BE49-F238E27FC236}">
                <a16:creationId xmlns:a16="http://schemas.microsoft.com/office/drawing/2014/main" id="{A47A448F-B42C-BB40-AF38-98F24391B406}"/>
              </a:ext>
            </a:extLst>
          </p:cNvPr>
          <p:cNvSpPr/>
          <p:nvPr/>
        </p:nvSpPr>
        <p:spPr>
          <a:xfrm>
            <a:off x="2663279" y="0"/>
            <a:ext cx="6480721" cy="1340768"/>
          </a:xfrm>
          <a:prstGeom prst="round2DiagRect">
            <a:avLst/>
          </a:prstGeom>
          <a:solidFill>
            <a:srgbClr val="66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Agenda based </a:t>
            </a:r>
            <a:endParaRPr lang="th-TH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ประเด็นที่ 2 กัญชาทางการแพทย์และสมุนไพรเพื่อเศรษฐกิจ</a:t>
            </a:r>
          </a:p>
          <a:p>
            <a:r>
              <a:rPr lang="th-TH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ประเด็นย่อย 2.2 </a:t>
            </a:r>
            <a:r>
              <a:rPr lang="th-TH" b="1" dirty="0"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สมุนไพรเพื่อเศรษฐกิจ</a:t>
            </a:r>
            <a:endParaRPr lang="th-TH" b="1" dirty="0"/>
          </a:p>
          <a:p>
            <a:r>
              <a:rPr lang="th-TH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ัวแทนเนื้อหา 3">
            <a:extLst>
              <a:ext uri="{FF2B5EF4-FFF2-40B4-BE49-F238E27FC236}">
                <a16:creationId xmlns:a16="http://schemas.microsoft.com/office/drawing/2014/main" id="{E20EF592-CF9E-F74F-82B9-6F7FC042D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610177"/>
              </p:ext>
            </p:extLst>
          </p:nvPr>
        </p:nvGraphicFramePr>
        <p:xfrm>
          <a:off x="107504" y="1538883"/>
          <a:ext cx="8928992" cy="496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815">
                  <a:extLst>
                    <a:ext uri="{9D8B030D-6E8A-4147-A177-3AD203B41FA5}">
                      <a16:colId xmlns:a16="http://schemas.microsoft.com/office/drawing/2014/main" val="3949432409"/>
                    </a:ext>
                  </a:extLst>
                </a:gridCol>
                <a:gridCol w="1667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7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ตัวชี้วัด 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ชื่อตัวชี้วัด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รอบที่ </a:t>
                      </a: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รอบที่</a:t>
                      </a:r>
                      <a:r>
                        <a:rPr lang="th-TH" sz="2800" b="1" kern="1200" baseline="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800" b="1" kern="1200" baseline="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2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เมืองสมุนไพรผ่านเกณฑ์การประเมิน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ใน 4 ข้อ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1.ร้อยละมูลค่ายาเพิ่มขึ้น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ร้อยละ 1.5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ลดลง ร้อยละ 8</a:t>
                      </a:r>
                      <a:endParaRPr lang="en-US" sz="2000" b="0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3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93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2.ร้อยละของจำนวนนักท่องเที่ยวในเส้นทางการท่องเที่ยวเพิ่มขึ้น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มีแผนพัฒนาเส้นทางการท่องเที่ยวเมืองสมุนไพร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รายงานข้อมูลนักท่องเที่ยวในเส้นทางเมืองสมุนไพร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95388"/>
                  </a:ext>
                </a:extLst>
              </a:tr>
              <a:tr h="55893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3.พัฒนาผลิตภัณฑ์พรีเมี่ยม/ผลิตภัณฑ์ </a:t>
                      </a:r>
                      <a:r>
                        <a:rPr lang="en-US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GI/</a:t>
                      </a:r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ผลิตภัณฑ์เด่นจากสมุนไพร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อย่างน้อย 1 ผลิตภัณฑ์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1319"/>
                  </a:ext>
                </a:extLst>
              </a:tr>
              <a:tr h="55893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4.รายงานข้อมูลมูลค่าการบริโภคสมุนไพรและผลิตภัณฑ์สมุนไพร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รายงานมูลค่าการบริโภค</a:t>
                      </a:r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สมุนไพรและผลิตภัณฑ์สมุนไพร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97148"/>
                  </a:ext>
                </a:extLst>
              </a:tr>
            </a:tbl>
          </a:graphicData>
        </a:graphic>
      </p:graphicFrame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FD83E491-C122-4433-9477-4E5EACC2CF8E}"/>
              </a:ext>
            </a:extLst>
          </p:cNvPr>
          <p:cNvSpPr/>
          <p:nvPr/>
        </p:nvSpPr>
        <p:spPr>
          <a:xfrm>
            <a:off x="158108" y="2571687"/>
            <a:ext cx="1141885" cy="42526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ตัวชี้วัดหลัก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FD83E491-C122-4433-9477-4E5EACC2CF8E}"/>
              </a:ext>
            </a:extLst>
          </p:cNvPr>
          <p:cNvSpPr/>
          <p:nvPr/>
        </p:nvSpPr>
        <p:spPr>
          <a:xfrm>
            <a:off x="158108" y="3121465"/>
            <a:ext cx="1141885" cy="451551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ตัวชี้วัดรอง</a:t>
            </a:r>
          </a:p>
        </p:txBody>
      </p:sp>
    </p:spTree>
    <p:extLst>
      <p:ext uri="{BB962C8B-B14F-4D97-AF65-F5344CB8AC3E}">
        <p14:creationId xmlns:p14="http://schemas.microsoft.com/office/powerpoint/2010/main" val="23384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Matrix Scoring Inspection :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สมุนไพรเพื่อเศรษฐกิจ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93316" y="483772"/>
            <a:ext cx="2150491" cy="349277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ต้นน้ำ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525151" y="476672"/>
            <a:ext cx="2278469" cy="356378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กลางน้ำ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10247" y="502657"/>
            <a:ext cx="2044398" cy="349277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ปลายน้ำ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 rot="16200000">
            <a:off x="-549040" y="2004637"/>
            <a:ext cx="1996338" cy="812616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Service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management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 rot="16200000">
            <a:off x="-133665" y="3760571"/>
            <a:ext cx="1152128" cy="816790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Output 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Outcome 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Impact 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PA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rot="16200000">
            <a:off x="-93838" y="5026619"/>
            <a:ext cx="1072479" cy="812615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Staff 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Structure </a:t>
            </a: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Standard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960579" y="5033062"/>
            <a:ext cx="7281207" cy="419071"/>
          </a:xfrm>
          <a:prstGeom prst="rect">
            <a:avLst/>
          </a:prstGeom>
          <a:solidFill>
            <a:srgbClr val="00FF00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การมีส่วนร่วมของคณะกรรมการขับเคลื่อนเมืองสมุนไพรระดับจังหวัดและชุมชน 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Inform , consult , Involve, collaboration , Empower</a:t>
            </a: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60578" y="5609126"/>
            <a:ext cx="2172627" cy="425704"/>
          </a:xfrm>
          <a:prstGeom prst="rect">
            <a:avLst/>
          </a:prstGeom>
          <a:solidFill>
            <a:srgbClr val="00FF00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แผนพัฒนาเส้นทางการท่องเที่ยวเชิงสุขภาพเชื่อมโยงเมืองสมุนไพร</a:t>
            </a: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3593228" y="3738861"/>
            <a:ext cx="2128054" cy="491235"/>
          </a:xfrm>
          <a:prstGeom prst="rect">
            <a:avLst/>
          </a:prstGeom>
          <a:solidFill>
            <a:srgbClr val="FFFF66"/>
          </a:solidFill>
          <a:ln w="3810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มีผลิตภัณฑ์พรีเมี่ยม/</a:t>
            </a:r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ผลิตภัณฑ์ </a:t>
            </a:r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GI 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อย่างน้อย 1 ผลิตภัณฑ์</a:t>
            </a:r>
          </a:p>
        </p:txBody>
      </p:sp>
      <p:sp>
        <p:nvSpPr>
          <p:cNvPr id="43" name="สี่เหลี่ยมผืนผ้า 42"/>
          <p:cNvSpPr/>
          <p:nvPr/>
        </p:nvSpPr>
        <p:spPr>
          <a:xfrm rot="5400000">
            <a:off x="7745402" y="1990519"/>
            <a:ext cx="1904751" cy="749265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Key Strategic Intervention</a:t>
            </a:r>
          </a:p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(KSI)</a:t>
            </a:r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 rot="5400000">
            <a:off x="8033034" y="3692497"/>
            <a:ext cx="1316029" cy="749264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Key Result Indicator</a:t>
            </a:r>
          </a:p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(KRI)</a:t>
            </a:r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 rot="5400000">
            <a:off x="8070590" y="5142517"/>
            <a:ext cx="1240917" cy="749264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Key Operative Indicator</a:t>
            </a:r>
          </a:p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(KOI)</a:t>
            </a:r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ลูกศรขวา 45"/>
          <p:cNvSpPr/>
          <p:nvPr/>
        </p:nvSpPr>
        <p:spPr>
          <a:xfrm>
            <a:off x="981744" y="764704"/>
            <a:ext cx="8163559" cy="745285"/>
          </a:xfrm>
          <a:prstGeom prst="rightArrow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ส่งเสริมให้รู้จัก                       สร้างความเชื่อมั่น                เพิ่มมูลค่าทางเศรษฐกิจ</a:t>
            </a: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34004" y="976473"/>
            <a:ext cx="926574" cy="364295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Objectives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88" y="3392389"/>
            <a:ext cx="433387" cy="27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383" y="4833880"/>
            <a:ext cx="439737" cy="28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ลูกศรซ้าย-ขวา 51"/>
          <p:cNvSpPr/>
          <p:nvPr/>
        </p:nvSpPr>
        <p:spPr>
          <a:xfrm>
            <a:off x="3161031" y="1976367"/>
            <a:ext cx="430445" cy="317285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861" y="1969053"/>
            <a:ext cx="4270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06" y="3808429"/>
            <a:ext cx="443702" cy="32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38" y="3802902"/>
            <a:ext cx="4270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05" y="5660866"/>
            <a:ext cx="4270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724" y="5588858"/>
            <a:ext cx="4270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03" y="3390560"/>
            <a:ext cx="433387" cy="27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03" y="4817038"/>
            <a:ext cx="433387" cy="29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78363"/>
            <a:ext cx="433387" cy="28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05" y="4817038"/>
            <a:ext cx="433387" cy="29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1">
            <a:extLst>
              <a:ext uri="{FF2B5EF4-FFF2-40B4-BE49-F238E27FC236}">
                <a16:creationId xmlns:a16="http://schemas.microsoft.com/office/drawing/2014/main" id="{CC4DDE39-8FAA-4726-90C6-64020628EE6B}"/>
              </a:ext>
            </a:extLst>
          </p:cNvPr>
          <p:cNvSpPr/>
          <p:nvPr/>
        </p:nvSpPr>
        <p:spPr>
          <a:xfrm>
            <a:off x="2196883" y="6613538"/>
            <a:ext cx="144016" cy="118564"/>
          </a:xfrm>
          <a:prstGeom prst="rect">
            <a:avLst/>
          </a:prstGeom>
          <a:solidFill>
            <a:srgbClr val="00FF00"/>
          </a:solidFill>
          <a:ln w="19050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3" name="TextBox 54">
            <a:extLst>
              <a:ext uri="{FF2B5EF4-FFF2-40B4-BE49-F238E27FC236}">
                <a16:creationId xmlns:a16="http://schemas.microsoft.com/office/drawing/2014/main" id="{30DCAF46-5A6F-4B34-AA9D-C039975AA77D}"/>
              </a:ext>
            </a:extLst>
          </p:cNvPr>
          <p:cNvSpPr txBox="1"/>
          <p:nvPr/>
        </p:nvSpPr>
        <p:spPr>
          <a:xfrm>
            <a:off x="2349309" y="6535852"/>
            <a:ext cx="170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ดำเนินการแล้ว/ผ่านเกณฑ์</a:t>
            </a:r>
            <a:endParaRPr lang="en-US" sz="16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58" name="Rectangle 69">
            <a:extLst>
              <a:ext uri="{FF2B5EF4-FFF2-40B4-BE49-F238E27FC236}">
                <a16:creationId xmlns:a16="http://schemas.microsoft.com/office/drawing/2014/main" id="{6B64E8B4-7426-4BD4-94AF-68EA9038567C}"/>
              </a:ext>
            </a:extLst>
          </p:cNvPr>
          <p:cNvSpPr/>
          <p:nvPr/>
        </p:nvSpPr>
        <p:spPr>
          <a:xfrm>
            <a:off x="3992311" y="6613538"/>
            <a:ext cx="144016" cy="118564"/>
          </a:xfrm>
          <a:prstGeom prst="rect">
            <a:avLst/>
          </a:prstGeom>
          <a:solidFill>
            <a:srgbClr val="FFFF66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TextBox 56">
            <a:extLst>
              <a:ext uri="{FF2B5EF4-FFF2-40B4-BE49-F238E27FC236}">
                <a16:creationId xmlns:a16="http://schemas.microsoft.com/office/drawing/2014/main" id="{F5077B45-55B7-484C-9BB6-60E138F5DEC5}"/>
              </a:ext>
            </a:extLst>
          </p:cNvPr>
          <p:cNvSpPr txBox="1"/>
          <p:nvPr/>
        </p:nvSpPr>
        <p:spPr>
          <a:xfrm>
            <a:off x="4136327" y="6535852"/>
            <a:ext cx="1389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อยู่ระหว่างดำเนินการ</a:t>
            </a:r>
            <a:endParaRPr lang="en-US" sz="16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65" name="TextBox 59">
            <a:extLst>
              <a:ext uri="{FF2B5EF4-FFF2-40B4-BE49-F238E27FC236}">
                <a16:creationId xmlns:a16="http://schemas.microsoft.com/office/drawing/2014/main" id="{56D1B305-0727-478E-953D-3951F1DA5115}"/>
              </a:ext>
            </a:extLst>
          </p:cNvPr>
          <p:cNvSpPr txBox="1"/>
          <p:nvPr/>
        </p:nvSpPr>
        <p:spPr>
          <a:xfrm>
            <a:off x="5596605" y="6535852"/>
            <a:ext cx="1864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ยังไม่ดำเนินการ/ไม่ผ่านเกณฑ์</a:t>
            </a:r>
            <a:endParaRPr lang="en-US" sz="16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66" name="Rectangle 70">
            <a:extLst>
              <a:ext uri="{FF2B5EF4-FFF2-40B4-BE49-F238E27FC236}">
                <a16:creationId xmlns:a16="http://schemas.microsoft.com/office/drawing/2014/main" id="{31450DC0-89B5-48CF-99B1-3AED63521EDB}"/>
              </a:ext>
            </a:extLst>
          </p:cNvPr>
          <p:cNvSpPr/>
          <p:nvPr/>
        </p:nvSpPr>
        <p:spPr>
          <a:xfrm>
            <a:off x="5495984" y="6619417"/>
            <a:ext cx="144016" cy="118564"/>
          </a:xfrm>
          <a:prstGeom prst="rect">
            <a:avLst/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Rectangle 71">
            <a:extLst>
              <a:ext uri="{FF2B5EF4-FFF2-40B4-BE49-F238E27FC236}">
                <a16:creationId xmlns:a16="http://schemas.microsoft.com/office/drawing/2014/main" id="{C99F9322-2BD5-4334-B995-1F6F687E55D6}"/>
              </a:ext>
            </a:extLst>
          </p:cNvPr>
          <p:cNvSpPr/>
          <p:nvPr/>
        </p:nvSpPr>
        <p:spPr>
          <a:xfrm>
            <a:off x="7433543" y="6618074"/>
            <a:ext cx="144016" cy="11856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0">
            <a:extLst>
              <a:ext uri="{FF2B5EF4-FFF2-40B4-BE49-F238E27FC236}">
                <a16:creationId xmlns:a16="http://schemas.microsoft.com/office/drawing/2014/main" id="{F1445FF0-AF43-41A0-848C-115E977A986B}"/>
              </a:ext>
            </a:extLst>
          </p:cNvPr>
          <p:cNvSpPr txBox="1"/>
          <p:nvPr/>
        </p:nvSpPr>
        <p:spPr>
          <a:xfrm>
            <a:off x="7581554" y="6531300"/>
            <a:ext cx="1511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ไม่อยู่ในระดับดำเนินการ</a:t>
            </a:r>
            <a:endParaRPr lang="en-US" sz="16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3" name="สี่เหลี่ยมผืนผ้า 72"/>
          <p:cNvSpPr/>
          <p:nvPr/>
        </p:nvSpPr>
        <p:spPr>
          <a:xfrm>
            <a:off x="977804" y="3667963"/>
            <a:ext cx="2125962" cy="742979"/>
          </a:xfrm>
          <a:prstGeom prst="rect">
            <a:avLst/>
          </a:prstGeom>
          <a:solidFill>
            <a:srgbClr val="FFFF66"/>
          </a:solidFill>
          <a:ln w="38100">
            <a:solidFill>
              <a:srgbClr val="00006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มีฐานข้อมูลการท่องเที่ยวเชิงสุขภาพและรายงานข้อมูลมูลค่าการบริโภคสมุนไพร และผลิตภัณฑ์สมุนไพร</a:t>
            </a:r>
          </a:p>
        </p:txBody>
      </p:sp>
      <p:sp>
        <p:nvSpPr>
          <p:cNvPr id="74" name="สี่เหลี่ยมผืนผ้า 73"/>
          <p:cNvSpPr/>
          <p:nvPr/>
        </p:nvSpPr>
        <p:spPr>
          <a:xfrm>
            <a:off x="3594745" y="4306522"/>
            <a:ext cx="2125962" cy="3665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ร้อยละมูลค่ายาเพิ่มขึ้น 3 </a:t>
            </a:r>
            <a:r>
              <a:rPr lang="en-US" sz="18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%</a:t>
            </a:r>
            <a:endParaRPr lang="th-TH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5" name="สี่เหลี่ยมผืนผ้า 74"/>
          <p:cNvSpPr/>
          <p:nvPr/>
        </p:nvSpPr>
        <p:spPr>
          <a:xfrm>
            <a:off x="3593227" y="1412776"/>
            <a:ext cx="2125961" cy="517494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พัฒนาผลิตภัณฑ์สมุนไพรต้นแบบที่มีในท้องถิ่นสอดแทรกการท่องเที่ยว</a:t>
            </a:r>
          </a:p>
        </p:txBody>
      </p:sp>
      <p:sp>
        <p:nvSpPr>
          <p:cNvPr id="78" name="สี่เหลี่ยมผืนผ้า 77"/>
          <p:cNvSpPr/>
          <p:nvPr/>
        </p:nvSpPr>
        <p:spPr>
          <a:xfrm>
            <a:off x="3581825" y="2060848"/>
            <a:ext cx="2125960" cy="419071"/>
          </a:xfrm>
          <a:prstGeom prst="rect">
            <a:avLst/>
          </a:prstGeom>
          <a:solidFill>
            <a:srgbClr val="00FF00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ส่งเสริมการใช้ยาสมุนไพรในหน่วยบริการและชุมชน</a:t>
            </a:r>
          </a:p>
        </p:txBody>
      </p:sp>
      <p:sp>
        <p:nvSpPr>
          <p:cNvPr id="85" name="สี่เหลี่ยมผืนผ้า 84"/>
          <p:cNvSpPr/>
          <p:nvPr/>
        </p:nvSpPr>
        <p:spPr>
          <a:xfrm>
            <a:off x="6239365" y="5609126"/>
            <a:ext cx="2002421" cy="425704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Business matching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ผู้ประกอบการ/มัคคุเทศก์</a:t>
            </a:r>
          </a:p>
        </p:txBody>
      </p:sp>
      <p:sp>
        <p:nvSpPr>
          <p:cNvPr id="95" name="สี่เหลี่ยมผืนผ้า 94"/>
          <p:cNvSpPr/>
          <p:nvPr/>
        </p:nvSpPr>
        <p:spPr>
          <a:xfrm>
            <a:off x="6228665" y="4230097"/>
            <a:ext cx="2025980" cy="442925"/>
          </a:xfrm>
          <a:prstGeom prst="rect">
            <a:avLst/>
          </a:prstGeom>
          <a:solidFill>
            <a:srgbClr val="FFFF66"/>
          </a:solidFill>
          <a:ln w="38100">
            <a:solidFill>
              <a:srgbClr val="002060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จำนวนนักท่องเที่ยวในเส้นทางการท่องเที่ยวเมืองสมุนไพรเพิ่มขึ้น</a:t>
            </a:r>
            <a:endParaRPr lang="th-TH" sz="1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8" name="สี่เหลี่ยมผืนผ้า 97"/>
          <p:cNvSpPr/>
          <p:nvPr/>
        </p:nvSpPr>
        <p:spPr>
          <a:xfrm>
            <a:off x="986171" y="2204864"/>
            <a:ext cx="2125960" cy="512016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ประชาสัมพันธ์การท่องเที่ยวเชิงสุขภาพ ในรูปแบบ  สื่อออนไลน์ และโทรทัศน์ฯลฯ</a:t>
            </a:r>
          </a:p>
        </p:txBody>
      </p:sp>
      <p:sp>
        <p:nvSpPr>
          <p:cNvPr id="104" name="สี่เหลี่ยมผืนผ้า 103"/>
          <p:cNvSpPr/>
          <p:nvPr/>
        </p:nvSpPr>
        <p:spPr>
          <a:xfrm>
            <a:off x="3605160" y="5525624"/>
            <a:ext cx="2125960" cy="319717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ระบบตรวจสอบมาตรฐานผลิตภัณฑ์</a:t>
            </a:r>
          </a:p>
        </p:txBody>
      </p:sp>
      <p:sp>
        <p:nvSpPr>
          <p:cNvPr id="112" name="สี่เหลี่ยมผืนผ้า 111"/>
          <p:cNvSpPr/>
          <p:nvPr/>
        </p:nvSpPr>
        <p:spPr>
          <a:xfrm>
            <a:off x="977804" y="1412776"/>
            <a:ext cx="2155402" cy="735977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พัฒนาเส้นทางการท่องเที่ยว และประเมินจัดเก็บข้อมูลสถิติการท่องเที่ยวเชิงสุขภาพในเมืองสมุนไพร ร่วมกับเครือข่ายภาครัฐ เอกชน ชุมชน</a:t>
            </a:r>
          </a:p>
        </p:txBody>
      </p:sp>
      <p:sp>
        <p:nvSpPr>
          <p:cNvPr id="113" name="สี่เหลี่ยมผืนผ้า 112"/>
          <p:cNvSpPr/>
          <p:nvPr/>
        </p:nvSpPr>
        <p:spPr>
          <a:xfrm>
            <a:off x="989365" y="2780928"/>
            <a:ext cx="2102840" cy="485777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จัดทำชุดความรู้ คู่มือบริการเส้นทางการท่องเที่ยวเชิงสุขภาพ และสมุนไพรเด่น</a:t>
            </a:r>
          </a:p>
        </p:txBody>
      </p:sp>
      <p:sp>
        <p:nvSpPr>
          <p:cNvPr id="117" name="สี่เหลี่ยมผืนผ้า 116"/>
          <p:cNvSpPr/>
          <p:nvPr/>
        </p:nvSpPr>
        <p:spPr>
          <a:xfrm>
            <a:off x="6242472" y="3677887"/>
            <a:ext cx="2002421" cy="419071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เมืองสมุนไพรผ่านเกณฑ์</a:t>
            </a:r>
          </a:p>
        </p:txBody>
      </p:sp>
      <p:sp>
        <p:nvSpPr>
          <p:cNvPr id="118" name="สี่เหลี่ยมผืนผ้า 117"/>
          <p:cNvSpPr/>
          <p:nvPr/>
        </p:nvSpPr>
        <p:spPr>
          <a:xfrm>
            <a:off x="1132186" y="6525344"/>
            <a:ext cx="821879" cy="28803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ตัวชี้วัดรอง</a:t>
            </a:r>
          </a:p>
        </p:txBody>
      </p:sp>
      <p:sp>
        <p:nvSpPr>
          <p:cNvPr id="119" name="สี่เหลี่ยมผืนผ้า 118"/>
          <p:cNvSpPr/>
          <p:nvPr/>
        </p:nvSpPr>
        <p:spPr>
          <a:xfrm>
            <a:off x="79453" y="6525344"/>
            <a:ext cx="817769" cy="2963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ตัวชี้วัดหลัก</a:t>
            </a:r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986171" y="6189727"/>
            <a:ext cx="7248624" cy="335617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ชุมชน/รพ.สต./รพช./สสจ./จังหวัด/เครือข่ายการท่องเที่ยวระดับจังหวัด</a:t>
            </a:r>
          </a:p>
        </p:txBody>
      </p:sp>
      <p:sp>
        <p:nvSpPr>
          <p:cNvPr id="70" name="สี่เหลี่ยมผืนผ้า 69"/>
          <p:cNvSpPr/>
          <p:nvPr/>
        </p:nvSpPr>
        <p:spPr>
          <a:xfrm>
            <a:off x="41388" y="6117720"/>
            <a:ext cx="855834" cy="335616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th-TH" sz="11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หน่วยดำเนินการ</a:t>
            </a:r>
          </a:p>
        </p:txBody>
      </p:sp>
      <p:sp>
        <p:nvSpPr>
          <p:cNvPr id="72" name="สี่เหลี่ยมผืนผ้า 72">
            <a:extLst>
              <a:ext uri="{FF2B5EF4-FFF2-40B4-BE49-F238E27FC236}">
                <a16:creationId xmlns:a16="http://schemas.microsoft.com/office/drawing/2014/main" id="{85C9957F-74F4-4AF4-9F4C-C99141ACB312}"/>
              </a:ext>
            </a:extLst>
          </p:cNvPr>
          <p:cNvSpPr/>
          <p:nvPr/>
        </p:nvSpPr>
        <p:spPr>
          <a:xfrm>
            <a:off x="971600" y="4499136"/>
            <a:ext cx="2125962" cy="317902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มีสื่อประชาสัมพันธ์เมืองสมุนไพร</a:t>
            </a:r>
          </a:p>
        </p:txBody>
      </p:sp>
      <p:sp>
        <p:nvSpPr>
          <p:cNvPr id="61" name="สี่เหลี่ยมผืนผ้า 77">
            <a:extLst>
              <a:ext uri="{FF2B5EF4-FFF2-40B4-BE49-F238E27FC236}">
                <a16:creationId xmlns:a16="http://schemas.microsoft.com/office/drawing/2014/main" id="{CB48F465-A802-4113-BF40-650EEAD55F0C}"/>
              </a:ext>
            </a:extLst>
          </p:cNvPr>
          <p:cNvSpPr/>
          <p:nvPr/>
        </p:nvSpPr>
        <p:spPr>
          <a:xfrm>
            <a:off x="6207119" y="1988840"/>
            <a:ext cx="2027676" cy="893591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บูรณาการสร้างเรื่องราว ส่งเสริมตลาดธุรกิจการท่องเที่ยวในชุมชนกับผู้ประกอบการส่งเสริมการท่องเที่ยวเชิงสุขภาพ</a:t>
            </a:r>
          </a:p>
        </p:txBody>
      </p:sp>
      <p:sp>
        <p:nvSpPr>
          <p:cNvPr id="62" name="สี่เหลี่ยมผืนผ้า 77">
            <a:extLst>
              <a:ext uri="{FF2B5EF4-FFF2-40B4-BE49-F238E27FC236}">
                <a16:creationId xmlns:a16="http://schemas.microsoft.com/office/drawing/2014/main" id="{9C91E8C3-3239-485E-8351-60F85866C182}"/>
              </a:ext>
            </a:extLst>
          </p:cNvPr>
          <p:cNvSpPr/>
          <p:nvPr/>
        </p:nvSpPr>
        <p:spPr>
          <a:xfrm>
            <a:off x="3560242" y="2595860"/>
            <a:ext cx="2125960" cy="419071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สุ่มตรวจรับรองมาตรฐานวัตถุดิบสมุนไพร</a:t>
            </a:r>
          </a:p>
        </p:txBody>
      </p:sp>
      <p:sp>
        <p:nvSpPr>
          <p:cNvPr id="60" name="สี่เหลี่ยมผืนผ้า 97">
            <a:extLst>
              <a:ext uri="{FF2B5EF4-FFF2-40B4-BE49-F238E27FC236}">
                <a16:creationId xmlns:a16="http://schemas.microsoft.com/office/drawing/2014/main" id="{A93A1567-416D-4485-9E9F-F43C8EDC92CD}"/>
              </a:ext>
            </a:extLst>
          </p:cNvPr>
          <p:cNvSpPr/>
          <p:nvPr/>
        </p:nvSpPr>
        <p:spPr>
          <a:xfrm>
            <a:off x="6189323" y="1412776"/>
            <a:ext cx="2125960" cy="439291"/>
          </a:xfrm>
          <a:prstGeom prst="rect">
            <a:avLst/>
          </a:prstGeom>
          <a:solidFill>
            <a:srgbClr val="FFFF66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จัดทำแคตตาลอกผลิตภัณฑ์สมุนไพร เพื่อร่วมจำหน่ายตามเส้นทางการท่องเที่ยว</a:t>
            </a:r>
          </a:p>
        </p:txBody>
      </p:sp>
      <p:sp>
        <p:nvSpPr>
          <p:cNvPr id="59" name="สี่เหลี่ยมผืนผ้า 103">
            <a:extLst>
              <a:ext uri="{FF2B5EF4-FFF2-40B4-BE49-F238E27FC236}">
                <a16:creationId xmlns:a16="http://schemas.microsoft.com/office/drawing/2014/main" id="{37D42684-51A8-4696-B7D1-85A3015190EE}"/>
              </a:ext>
            </a:extLst>
          </p:cNvPr>
          <p:cNvSpPr/>
          <p:nvPr/>
        </p:nvSpPr>
        <p:spPr>
          <a:xfrm>
            <a:off x="3613901" y="5891765"/>
            <a:ext cx="2125960" cy="236215"/>
          </a:xfrm>
          <a:prstGeom prst="rect">
            <a:avLst/>
          </a:prstGeom>
          <a:solidFill>
            <a:srgbClr val="00FF00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 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monitor </a:t>
            </a:r>
            <a:r>
              <a:rPr lang="th-TH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ระบบ </a:t>
            </a:r>
            <a:r>
              <a:rPr lang="en-US" sz="18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endParaRPr lang="th-TH" sz="1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944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00834" y="116632"/>
            <a:ext cx="8911505" cy="252028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h-TH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ประเด็นชื่นชมและข้อเสนอแนะเพื่อการพัฒนาจากผู้นิเทศ</a:t>
            </a:r>
          </a:p>
          <a:p>
            <a:pPr>
              <a:spcBef>
                <a:spcPts val="0"/>
              </a:spcBef>
            </a:pPr>
            <a:r>
              <a:rPr lang="en-US" sz="28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Agendal</a:t>
            </a: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based </a:t>
            </a:r>
            <a:r>
              <a:rPr lang="th-TH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 </a:t>
            </a: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กัญชาทางการแพทย์และสมุนไพรเพื่อเศรษฐกิจ</a:t>
            </a:r>
            <a:endParaRPr lang="th-TH" sz="28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ea typeface="Tahoma" panose="020B0604030504040204" pitchFamily="34" charset="0"/>
                <a:cs typeface="TH SarabunIT๙" panose="020B0500040200020003" pitchFamily="34" charset="-34"/>
              </a:rPr>
              <a:t>สมุนไพรเพื่อเศรษฐกิจ  (เมืองสมุนไพร </a:t>
            </a: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จ.</a:t>
            </a:r>
            <a:r>
              <a:rPr lang="th-TH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สุราษฎร์ธานี)</a:t>
            </a:r>
          </a:p>
          <a:p>
            <a:pPr algn="l">
              <a:spcBef>
                <a:spcPts val="0"/>
              </a:spcBef>
            </a:pPr>
            <a:r>
              <a:rPr lang="th-TH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ประเด็นชื่นชม </a:t>
            </a: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จุดแข็ง </a:t>
            </a:r>
            <a:r>
              <a:rPr lang="en-US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มีความเข้มแข็งในการสร้างการมีส่วนร่วมจากภาคีเครือข่าย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>
              <a:spcBef>
                <a:spcPts val="0"/>
              </a:spcBef>
            </a:pPr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จุดอ่อน </a:t>
            </a:r>
            <a:r>
              <a:rPr lang="en-US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การจัดเก็บข้อมูล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>
              <a:spcBef>
                <a:spcPts val="0"/>
              </a:spcBef>
            </a:pPr>
            <a:endParaRPr lang="en-US" sz="28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ัวแทนเนื้อหา 3">
            <a:extLst>
              <a:ext uri="{FF2B5EF4-FFF2-40B4-BE49-F238E27FC236}">
                <a16:creationId xmlns:a16="http://schemas.microsoft.com/office/drawing/2014/main" id="{E20EF592-CF9E-F74F-82B9-6F7FC042D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863857"/>
              </p:ext>
            </p:extLst>
          </p:nvPr>
        </p:nvGraphicFramePr>
        <p:xfrm>
          <a:off x="100833" y="2698337"/>
          <a:ext cx="8911506" cy="4159663"/>
        </p:xfrm>
        <a:graphic>
          <a:graphicData uri="http://schemas.openxmlformats.org/drawingml/2006/table">
            <a:tbl>
              <a:tblPr firstRow="1" bandRow="1"/>
              <a:tblGrid>
                <a:gridCol w="1435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04">
                  <a:extLst>
                    <a:ext uri="{9D8B030D-6E8A-4147-A177-3AD203B41FA5}">
                      <a16:colId xmlns:a16="http://schemas.microsoft.com/office/drawing/2014/main" val="3949432409"/>
                    </a:ext>
                  </a:extLst>
                </a:gridCol>
                <a:gridCol w="1685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794">
                <a:tc gridSpan="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ข้อเสนอแนะเพื่อการพัฒนา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endParaRPr lang="th-TH" sz="2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ประเด็นปัญหา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 / 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ที่ยังไม่ได้ดำเนินการ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ปัญหาเกิดจาก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ระยะสั้น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ระยะยาว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1.ร้อยละมูลค่ายาเพิ่มขึ้น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อยู่ระหว่างการส่งเสริมการใช้สมุนไพรในสถานบริการและในชุมชน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สถานการณ์การระบาดของโรค </a:t>
                      </a:r>
                      <a:r>
                        <a:rPr lang="en-US" sz="18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COVID-19</a:t>
                      </a: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ทำให้มีผู้รับบริการลดลง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กระตุ้นการใช้สมุนไพร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ผ่านการประชุมผู้บริหารจังหวัด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ส่งเสริมการใช้บริการแพทย์แผนไทยในสถานบริการทุกระดับ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 เชื่อมโยงการใช้ตำรับกัญชาทางการแพทย์แผนไทย</a:t>
                      </a:r>
                      <a:endParaRPr lang="th-TH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35373"/>
                  </a:ext>
                </a:extLst>
              </a:tr>
              <a:tr h="1351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ร้อยละของจำนวนนักท่องเที่ยวในเส้นทางการท่องเที่ยวเพิ่มขึ้น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การเก็บข้อมูลจำนวนนักท่องเที่ยวร่วมกับการท่องเที่ยวจังหวัดยังไม่สมบูรณ์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สสจ.ได้บูรณาการในการประชุม 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คก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ก.เมืองสมุนไพรระดับจังหวัดแล้ว แต่รอการพัฒนาระบบของการท่องเที่ยว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ติดตามผ่าน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คก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ก.เมืองสมุนไพร เดือนพฤษภาคม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อบรมคนเล่าเรื่อง และอบรมนวด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330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ชม.ประชาสัมพันธ์เส้นทางคลองร้อยสาย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เชื่อมโยงแหล่งปลูกกัญชากับการท่องเที่ยวเชิงสุขภาพ/</a:t>
                      </a: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พัฒนาระบบจัดเก็บข้อมูลร่วมกับกรมแพทย์แผนไทยฯในภาพรวมประเทศ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9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3">
            <a:extLst>
              <a:ext uri="{FF2B5EF4-FFF2-40B4-BE49-F238E27FC236}">
                <a16:creationId xmlns:a16="http://schemas.microsoft.com/office/drawing/2014/main" id="{E20EF592-CF9E-F74F-82B9-6F7FC042D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473960"/>
              </p:ext>
            </p:extLst>
          </p:nvPr>
        </p:nvGraphicFramePr>
        <p:xfrm>
          <a:off x="116247" y="191028"/>
          <a:ext cx="8911506" cy="6666972"/>
        </p:xfrm>
        <a:graphic>
          <a:graphicData uri="http://schemas.openxmlformats.org/drawingml/2006/table">
            <a:tbl>
              <a:tblPr firstRow="1" bandRow="1"/>
              <a:tblGrid>
                <a:gridCol w="1435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104">
                  <a:extLst>
                    <a:ext uri="{9D8B030D-6E8A-4147-A177-3AD203B41FA5}">
                      <a16:colId xmlns:a16="http://schemas.microsoft.com/office/drawing/2014/main" val="3949432409"/>
                    </a:ext>
                  </a:extLst>
                </a:gridCol>
                <a:gridCol w="137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43">
                <a:tc gridSpan="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ข้อเสนอแนะเพื่อการพัฒนา (ต่อ)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endParaRPr lang="th-TH" sz="28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4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ประเด็นปัญหา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 / 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ที่ยังไม่ได้ดำเนินการ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ปัญหาเกิดจาก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ระยะสั้น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มาตรการ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ระยะยาว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พัฒนาผลิตภัณฑ์ พรีเมี่ยม/ผลิตภัณฑ์ </a:t>
                      </a:r>
                      <a:r>
                        <a:rPr lang="en-US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GI/</a:t>
                      </a:r>
                      <a:r>
                        <a:rPr lang="th-TH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ผลิตภัณฑ์เด่นจากสมุนไพร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อยู่ระหว่างส่งเสริมผลิตภัณฑ์เด่นในชุมชน</a:t>
                      </a:r>
                      <a:r>
                        <a:rPr lang="th-TH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</a:t>
                      </a: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ยื่นขอ</a:t>
                      </a:r>
                      <a:r>
                        <a:rPr lang="th-TH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GI 2 </a:t>
                      </a:r>
                      <a:r>
                        <a:rPr lang="th-TH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สมุนไพรคือ ขมิ้นชัน (บ้านตาขุน พนม คีรีรัฐนิคม) และ มะพร้าว (ในบาง อำเภอเมือง)</a:t>
                      </a:r>
                      <a:endParaRPr 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การพัฒนาผลิตภัณฑ์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ต้องอาศัยองค์ความรู้เชิงลึก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พัฒนาการเพิ่มมูลค่าผลิตภัณฑ์เด่นของชุมชนร่วมกับมหาวิทยาลัยสงขลานครินทร์ และ ม.ราชภัฏ  สุราษฎร์ธานี ได้แก่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เซรัม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เห็ดแครงอำเภอ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พุ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นพ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ิน</a:t>
                      </a:r>
                      <a:endParaRPr lang="th-TH" sz="1800" b="0" kern="1200" baseline="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พัฒนาน้ำมันมะพร้าว เป็นน้ำสลัด  และ</a:t>
                      </a:r>
                      <a:r>
                        <a:rPr lang="th-TH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เซรั่ม</a:t>
                      </a:r>
                      <a:endParaRPr lang="th-TH" sz="1800" b="0" kern="1200" baseline="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พัฒนาขมิ้นชันร่วมกับมหาวิทยาลัยในพื้นที่ให้เป็นสารสกัดผ่านโรงงาน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WHO GMP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ท่าฉาง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35967"/>
                  </a:ext>
                </a:extLst>
              </a:tr>
              <a:tr h="2175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รายงานข้อมูลมูลค่าการบริโภคสมุนไพรและผลิตภัณฑ์สมุนไพร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อยู่ระหว่างการสำรวจในภาพรวมทั้งประเทศของกรมการแพทย์แผนไทย</a:t>
                      </a: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51419" marR="51419" marT="34282" marB="342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35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09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807</Words>
  <Application>Microsoft Office PowerPoint</Application>
  <PresentationFormat>นำเสนอทางหน้าจอ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TH SarabunIT๙</vt:lpstr>
      <vt:lpstr>TH SarabunPSK</vt:lpstr>
      <vt:lpstr>Office Theme</vt:lpstr>
      <vt:lpstr>1_ชุดรูปแบบของ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สรุปการตรวจราชการ รอบที่ 1 ประจำปีงบประมาณ 2563 จังหวัดพังงา Function Based : ลดแออัด ลดรอคอย</dc:title>
  <dc:creator>MAI</dc:creator>
  <cp:lastModifiedBy>Mild</cp:lastModifiedBy>
  <cp:revision>220</cp:revision>
  <dcterms:created xsi:type="dcterms:W3CDTF">2020-01-10T03:19:06Z</dcterms:created>
  <dcterms:modified xsi:type="dcterms:W3CDTF">2021-04-02T07:10:04Z</dcterms:modified>
</cp:coreProperties>
</file>