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80" r:id="rId3"/>
    <p:sldId id="283" r:id="rId4"/>
    <p:sldId id="285" r:id="rId5"/>
    <p:sldId id="284" r:id="rId6"/>
  </p:sldIdLst>
  <p:sldSz cx="9144000" cy="6858000" type="screen4x3"/>
  <p:notesSz cx="6797675" cy="99314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EBAB"/>
    <a:srgbClr val="FFF3CD"/>
    <a:srgbClr val="FF6161"/>
    <a:srgbClr val="FFFFCC"/>
    <a:srgbClr val="FFFFFF"/>
    <a:srgbClr val="003300"/>
    <a:srgbClr val="006600"/>
    <a:srgbClr val="FF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ตายไม่ทราบสาเหตุจำแนกรายอำเภอ</a:t>
            </a:r>
            <a:endParaRPr lang="th-TH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กระแสสินธุ์</c:v>
                </c:pt>
                <c:pt idx="1">
                  <c:v>คลองหอยโข่ง</c:v>
                </c:pt>
                <c:pt idx="2">
                  <c:v>เทพา</c:v>
                </c:pt>
                <c:pt idx="3">
                  <c:v>หาดใหญ่</c:v>
                </c:pt>
                <c:pt idx="4">
                  <c:v>เมือง</c:v>
                </c:pt>
                <c:pt idx="5">
                  <c:v>สทิงพระ</c:v>
                </c:pt>
                <c:pt idx="6">
                  <c:v>นาหม่อม</c:v>
                </c:pt>
                <c:pt idx="7">
                  <c:v>สะเดา</c:v>
                </c:pt>
                <c:pt idx="8">
                  <c:v>บางกล่ำ</c:v>
                </c:pt>
                <c:pt idx="9">
                  <c:v>นาทวี</c:v>
                </c:pt>
                <c:pt idx="10">
                  <c:v>สิงหนคร</c:v>
                </c:pt>
                <c:pt idx="11">
                  <c:v>รัตภูมิ</c:v>
                </c:pt>
                <c:pt idx="12">
                  <c:v>ควนเนียง</c:v>
                </c:pt>
                <c:pt idx="13">
                  <c:v>จะนะ</c:v>
                </c:pt>
                <c:pt idx="14">
                  <c:v>สะบ้าย้อย</c:v>
                </c:pt>
                <c:pt idx="15">
                  <c:v>ระโนด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20.45</c:v>
                </c:pt>
                <c:pt idx="1">
                  <c:v>23.53</c:v>
                </c:pt>
                <c:pt idx="2">
                  <c:v>23.64</c:v>
                </c:pt>
                <c:pt idx="3">
                  <c:v>24.69</c:v>
                </c:pt>
                <c:pt idx="4">
                  <c:v>25.91</c:v>
                </c:pt>
                <c:pt idx="5">
                  <c:v>27.68</c:v>
                </c:pt>
                <c:pt idx="6">
                  <c:v>37.700000000000003</c:v>
                </c:pt>
                <c:pt idx="7">
                  <c:v>41.26</c:v>
                </c:pt>
                <c:pt idx="8">
                  <c:v>45.04</c:v>
                </c:pt>
                <c:pt idx="9">
                  <c:v>46.07</c:v>
                </c:pt>
                <c:pt idx="10">
                  <c:v>50.53</c:v>
                </c:pt>
                <c:pt idx="11">
                  <c:v>56.42</c:v>
                </c:pt>
                <c:pt idx="12">
                  <c:v>58.02</c:v>
                </c:pt>
                <c:pt idx="13">
                  <c:v>66.959999999999994</c:v>
                </c:pt>
                <c:pt idx="14">
                  <c:v>67.680000000000007</c:v>
                </c:pt>
                <c:pt idx="15">
                  <c:v>75.92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90768"/>
        <c:axId val="89591328"/>
      </c:barChart>
      <c:catAx>
        <c:axId val="8959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591328"/>
        <c:crosses val="autoZero"/>
        <c:auto val="1"/>
        <c:lblAlgn val="ctr"/>
        <c:lblOffset val="100"/>
        <c:noMultiLvlLbl val="0"/>
      </c:catAx>
      <c:valAx>
        <c:axId val="8959132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8959076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AB05-1A0B-4CE7-8E83-B287BFCA4510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2D27-EA6B-49CB-9399-92BCACCC7C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513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2994-0109-420C-B9FB-8FA391B964DC}" type="datetimeFigureOut">
              <a:rPr lang="th-TH" smtClean="0"/>
              <a:t>05/06/60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40AB-3491-47C7-B1E6-DCD5B199148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9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40AB-3491-47C7-B1E6-DCD5B199148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5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24C9-A811-43B8-A266-57B4BA031C2F}" type="datetimeFigureOut">
              <a:rPr lang="th-TH" smtClean="0"/>
              <a:pPr/>
              <a:t>05/06/60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DBDC-C7C1-42BB-A4EC-86CA03DC922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039"/>
              </p:ext>
            </p:extLst>
          </p:nvPr>
        </p:nvGraphicFramePr>
        <p:xfrm>
          <a:off x="142274" y="620688"/>
          <a:ext cx="2845550" cy="5781138"/>
        </p:xfrm>
        <a:graphic>
          <a:graphicData uri="http://schemas.openxmlformats.org/drawingml/2006/table">
            <a:tbl>
              <a:tblPr/>
              <a:tblGrid>
                <a:gridCol w="1205494"/>
                <a:gridCol w="784297"/>
                <a:gridCol w="855759"/>
              </a:tblGrid>
              <a:tr h="326793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อำเภอ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0893" marR="10893" marT="1089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ตายใน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0893" marR="10893" marT="1089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ตายนอก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0893" marR="10893" marT="1089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เมือง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14.71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50.20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err="1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สทิง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พระ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27.88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จะนะ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69.88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นาทวี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12.50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50.90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เทพา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21.43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23.84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สะบ้าย้อย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53.85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69.77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ระโนด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40.00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78.98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กระแส</a:t>
                      </a:r>
                      <a:r>
                        <a:rPr lang="th-TH" sz="2000" b="0" i="0" u="none" strike="noStrike" dirty="0" err="1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สินธุ์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16.67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21.88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รัตภูมิ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33.33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57.65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สะเดา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31.71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43.64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หาดใหญ่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11.35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58.97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นาหม่อม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83.33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32.73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ควนเนียง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22.22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68.25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บางกล่ำ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25.00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46.27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สิง</a:t>
                      </a:r>
                      <a:r>
                        <a:rPr lang="th-TH" sz="2000" b="0" i="0" u="none" strike="noStrike" dirty="0" err="1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หนคร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28.57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52.27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คลองหอยโข่ง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29.17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00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ทั้งจังหวัด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13.99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53.95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8216" y="44624"/>
            <a:ext cx="8858280" cy="52322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การตายไม่ทราบสาเหตุ 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ILL-define)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ตุลาคม 2559 - มีนาคม 2560 จำแนกตามสถานที่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7824" y="5877272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ที่มา : </a:t>
            </a:r>
            <a:r>
              <a:rPr lang="th-TH" sz="1600" b="1" dirty="0" err="1" smtClean="0">
                <a:latin typeface="Angsana New" pitchFamily="18" charset="-34"/>
                <a:cs typeface="Angsana New" pitchFamily="18" charset="-34"/>
              </a:rPr>
              <a:t>มรณ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บัตร สำนักทะเบียนราษฎร กรมการปกครอง กระทรวงมหาดไทย</a:t>
            </a:r>
          </a:p>
        </p:txBody>
      </p:sp>
      <p:graphicFrame>
        <p:nvGraphicFramePr>
          <p:cNvPr id="13" name="แผนภูมิ 12"/>
          <p:cNvGraphicFramePr/>
          <p:nvPr>
            <p:extLst>
              <p:ext uri="{D42A27DB-BD31-4B8C-83A1-F6EECF244321}">
                <p14:modId xmlns:p14="http://schemas.microsoft.com/office/powerpoint/2010/main" val="98726235"/>
              </p:ext>
            </p:extLst>
          </p:nvPr>
        </p:nvGraphicFramePr>
        <p:xfrm>
          <a:off x="2987824" y="12687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cs typeface="+mn-cs"/>
              </a:rPr>
              <a:t>แนวทางการดำเนินงาน</a:t>
            </a:r>
            <a:endParaRPr lang="th-TH" sz="48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ดำเนินการจัดอบรม</a:t>
            </a:r>
            <a:r>
              <a:rPr lang="th-TH" sz="4400" b="1" dirty="0" smtClean="0"/>
              <a:t>ใหม่ทั้งในสถานบริการสาธารณสุขและสำนักงานทะเบียนอำเภอ ตาม</a:t>
            </a:r>
            <a:r>
              <a:rPr lang="th-TH" sz="4400" b="1" dirty="0"/>
              <a:t>โครงการนำร่องการพัฒนาคุณภาพข้อมูลการตายโดยการสนับสนุนจากสำนักนโยบายและยุทธศาสตร์ปี ๒๕๖๐</a:t>
            </a:r>
          </a:p>
        </p:txBody>
      </p:sp>
    </p:spTree>
    <p:extLst>
      <p:ext uri="{BB962C8B-B14F-4D97-AF65-F5344CB8AC3E}">
        <p14:creationId xmlns:p14="http://schemas.microsoft.com/office/powerpoint/2010/main" val="24922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251520" y="6336635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Angsana New" pitchFamily="18" charset="-34"/>
              </a:rPr>
              <a:t>ที่มา : ผลการตรวจสอบคุณภาพเวชระเบียนผู้ป่วยนอก ระดับจังหวัด</a:t>
            </a:r>
            <a:r>
              <a:rPr lang="th-TH" sz="1800" b="1" dirty="0" smtClean="0">
                <a:latin typeface="Angsana New" pitchFamily="18" charset="-34"/>
              </a:rPr>
              <a:t>สงขลา ปี 2560</a:t>
            </a:r>
            <a:endParaRPr lang="th-TH" sz="1800" b="1" dirty="0" smtClean="0">
              <a:latin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251520" y="6336635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latin typeface="Angsana New" pitchFamily="18" charset="-34"/>
              </a:rPr>
              <a:t>ที่มา : ผลการตรวจสอบคุณภาพเวชระเบียนผู้ป่วยนอก ระดับจังหวัด</a:t>
            </a:r>
            <a:r>
              <a:rPr lang="th-TH" sz="1800" b="1" dirty="0" smtClean="0">
                <a:latin typeface="Angsana New" pitchFamily="18" charset="-34"/>
              </a:rPr>
              <a:t>สงขลา ปี 2560</a:t>
            </a:r>
            <a:endParaRPr lang="th-TH" sz="1800" b="1" dirty="0" smtClean="0">
              <a:latin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cs typeface="+mn-cs"/>
              </a:rPr>
              <a:t>แนวทางการดำเนินงาน</a:t>
            </a:r>
            <a:endParaRPr lang="th-TH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thaiDist"/>
            <a:r>
              <a:rPr lang="th-TH" b="1" dirty="0" smtClean="0"/>
              <a:t>ดำเนินการประชุมเชิงปฏิบัติการตรวจสอบคุณภาพเวชระเบียนจังหวัดสงขลา ทั้ง รพ. และ รพ.</a:t>
            </a:r>
            <a:r>
              <a:rPr lang="th-TH" b="1" dirty="0" smtClean="0"/>
              <a:t>สต.</a:t>
            </a:r>
          </a:p>
          <a:p>
            <a:pPr algn="thaiDist"/>
            <a:endParaRPr lang="th-TH" b="1" dirty="0"/>
          </a:p>
          <a:p>
            <a:pPr algn="thaiDist"/>
            <a:endParaRPr lang="th-TH" b="1" dirty="0" smtClean="0"/>
          </a:p>
          <a:p>
            <a:pPr algn="thaiDist"/>
            <a:endParaRPr lang="th-TH" b="1" dirty="0" smtClean="0"/>
          </a:p>
          <a:p>
            <a:endParaRPr lang="th-TH" b="1" dirty="0" smtClean="0"/>
          </a:p>
          <a:p>
            <a:r>
              <a:rPr lang="th-TH" b="1" dirty="0" smtClean="0"/>
              <a:t>พัฒนา</a:t>
            </a:r>
            <a:r>
              <a:rPr lang="th-TH" b="1" dirty="0" smtClean="0"/>
              <a:t>แนวทางการบันทึกคุณภาพเวชระเบียนให้กับหน่วยบริการเพื่อนำไปปฏิบัติให้ถูกต้อง ครบถ้วน ตามมาตรฐาน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07" y="3455491"/>
            <a:ext cx="1649405" cy="113276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4" y="2329958"/>
            <a:ext cx="1577335" cy="110976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7542" r="7064"/>
          <a:stretch/>
        </p:blipFill>
        <p:spPr>
          <a:xfrm>
            <a:off x="7184405" y="3468191"/>
            <a:ext cx="1594520" cy="112153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8" y="2314221"/>
            <a:ext cx="2952328" cy="229153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12062" r="11111" b="2588"/>
          <a:stretch/>
        </p:blipFill>
        <p:spPr>
          <a:xfrm>
            <a:off x="3782624" y="2314097"/>
            <a:ext cx="1645088" cy="111852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47" y="2314097"/>
            <a:ext cx="1711757" cy="22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206</Words>
  <Application>Microsoft Office PowerPoint</Application>
  <PresentationFormat>นำเสนอทางหน้าจอ (4:3)</PresentationFormat>
  <Paragraphs>69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Angsana New</vt:lpstr>
      <vt:lpstr>Calibri</vt:lpstr>
      <vt:lpstr>Arial</vt:lpstr>
      <vt:lpstr>Cordia New</vt:lpstr>
      <vt:lpstr>Office Theme</vt:lpstr>
      <vt:lpstr>งานนำเสนอ PowerPoint</vt:lpstr>
      <vt:lpstr>แนวทางการดำเนินงาน</vt:lpstr>
      <vt:lpstr>งานนำเสนอ PowerPoint</vt:lpstr>
      <vt:lpstr>งานนำเสนอ PowerPoint</vt:lpstr>
      <vt:lpstr>แนวทางการดำเนินงาน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songkhla</cp:lastModifiedBy>
  <cp:revision>501</cp:revision>
  <dcterms:created xsi:type="dcterms:W3CDTF">2016-11-21T03:02:24Z</dcterms:created>
  <dcterms:modified xsi:type="dcterms:W3CDTF">2017-06-05T08:55:11Z</dcterms:modified>
</cp:coreProperties>
</file>